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7" r:id="rId1"/>
  </p:sldMasterIdLst>
  <p:notesMasterIdLst>
    <p:notesMasterId r:id="rId12"/>
  </p:notesMasterIdLst>
  <p:sldIdLst>
    <p:sldId id="256" r:id="rId2"/>
    <p:sldId id="257" r:id="rId3"/>
    <p:sldId id="289" r:id="rId4"/>
    <p:sldId id="258" r:id="rId5"/>
    <p:sldId id="284" r:id="rId6"/>
    <p:sldId id="285" r:id="rId7"/>
    <p:sldId id="286" r:id="rId8"/>
    <p:sldId id="287" r:id="rId9"/>
    <p:sldId id="288" r:id="rId10"/>
    <p:sldId id="266" r:id="rId11"/>
  </p:sldIdLst>
  <p:sldSz cx="9144000" cy="6858000" type="screen4x3"/>
  <p:notesSz cx="6858000" cy="9144000"/>
  <p:embeddedFontLst>
    <p:embeddedFont>
      <p:font typeface="Garamond" panose="02020404030301010803" pitchFamily="18" charset="0"/>
      <p:regular r:id="rId13"/>
      <p:bold r:id="rId14"/>
      <p:italic r:id="rId15"/>
    </p:embeddedFont>
  </p:embeddedFontLst>
  <p:defaultTextStyle>
    <a:defPPr>
      <a:defRPr lang="tr-T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96A"/>
    <a:srgbClr val="5B5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6577" autoAdjust="0"/>
  </p:normalViewPr>
  <p:slideViewPr>
    <p:cSldViewPr snapToGrid="0">
      <p:cViewPr varScale="1">
        <p:scale>
          <a:sx n="65" d="100"/>
          <a:sy n="65" d="100"/>
        </p:scale>
        <p:origin x="145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noProof="0" smtClean="0"/>
              <a:t>Click to edit Master text styles</a:t>
            </a:r>
          </a:p>
          <a:p>
            <a:pPr lvl="1"/>
            <a:r>
              <a:rPr lang="tr-TR" noProof="0" smtClean="0"/>
              <a:t>Second level</a:t>
            </a:r>
          </a:p>
          <a:p>
            <a:pPr lvl="2"/>
            <a:r>
              <a:rPr lang="tr-TR" noProof="0" smtClean="0"/>
              <a:t>Third level</a:t>
            </a:r>
          </a:p>
          <a:p>
            <a:pPr lvl="3"/>
            <a:r>
              <a:rPr lang="tr-TR" noProof="0" smtClean="0"/>
              <a:t>Fourth level</a:t>
            </a:r>
          </a:p>
          <a:p>
            <a:pPr lvl="4"/>
            <a:r>
              <a:rPr lang="tr-TR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9416E3E-48B4-4279-B4FD-49696E99B1BC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09293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2F08391-5C68-4EDE-8170-6439751120F5}" type="slidenum">
              <a:rPr lang="tr-TR" altLang="en-US"/>
              <a:pPr>
                <a:spcBef>
                  <a:spcPct val="0"/>
                </a:spcBef>
              </a:pPr>
              <a:t>1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820197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105F3FD-3451-40B8-B3BA-27A0CD6B7DE9}" type="slidenum">
              <a:rPr lang="tr-TR" altLang="en-US"/>
              <a:pPr>
                <a:spcBef>
                  <a:spcPct val="0"/>
                </a:spcBef>
              </a:pPr>
              <a:t>2</a:t>
            </a:fld>
            <a:endParaRPr lang="tr-TR" altLang="en-US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77669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416E3E-48B4-4279-B4FD-49696E99B1BC}" type="slidenum">
              <a:rPr lang="tr-TR" altLang="en-US" smtClean="0"/>
              <a:pPr>
                <a:defRPr/>
              </a:pPr>
              <a:t>3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877414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416E3E-48B4-4279-B4FD-49696E99B1BC}" type="slidenum">
              <a:rPr lang="tr-TR" altLang="en-US" smtClean="0"/>
              <a:pPr>
                <a:defRPr/>
              </a:pPr>
              <a:t>10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094772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w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.w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w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w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1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717550"/>
            <a:ext cx="7772400" cy="1549400"/>
          </a:xfrm>
        </p:spPr>
        <p:txBody>
          <a:bodyPr/>
          <a:lstStyle>
            <a:lvl1pPr>
              <a:defRPr sz="3600"/>
            </a:lvl1pPr>
          </a:lstStyle>
          <a:p>
            <a:r>
              <a:rPr lang="tr-TR"/>
              <a:t>Click to edit Master title style</a:t>
            </a:r>
          </a:p>
        </p:txBody>
      </p:sp>
      <p:sp>
        <p:nvSpPr>
          <p:cNvPr id="5121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62025" y="3317875"/>
            <a:ext cx="3105150" cy="162877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latin typeface="Times New Roman" pitchFamily="18" charset="0"/>
              </a:defRPr>
            </a:lvl1pPr>
          </a:lstStyle>
          <a:p>
            <a:r>
              <a:rPr lang="tr-TR"/>
              <a:t>Click to edit Master subtitle style</a:t>
            </a:r>
          </a:p>
        </p:txBody>
      </p:sp>
      <p:sp>
        <p:nvSpPr>
          <p:cNvPr id="13" name="Rectangle 1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The 2</a:t>
            </a:r>
            <a:r>
              <a:rPr lang="en-US" baseline="30000"/>
              <a:t>nd</a:t>
            </a:r>
            <a:r>
              <a:rPr lang="en-US"/>
              <a:t> World Conference on Blended Learning </a:t>
            </a:r>
            <a:r>
              <a:rPr lang="tr-TR"/>
              <a:t>2017</a:t>
            </a:r>
          </a:p>
        </p:txBody>
      </p:sp>
      <p:sp>
        <p:nvSpPr>
          <p:cNvPr id="14" name="Rectangle 1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FE82086-D377-4A00-B76A-5F3A5272A661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939350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sp>
          <p:nvSpPr>
            <p:cNvPr id="6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7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13" name="Object 16"/>
          <p:cNvGraphicFramePr>
            <a:graphicFrameLocks noChangeAspect="1"/>
          </p:cNvGraphicFramePr>
          <p:nvPr userDrawn="1"/>
        </p:nvGraphicFramePr>
        <p:xfrm>
          <a:off x="4483100" y="3244850"/>
          <a:ext cx="1778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3" name="Equation" r:id="rId3" imgW="177723" imgH="368140" progId="Equation.3">
                  <p:embed/>
                </p:oleObj>
              </mc:Choice>
              <mc:Fallback>
                <p:oleObj name="Equation" r:id="rId3" imgW="177723" imgH="3681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3100" y="3244850"/>
                        <a:ext cx="17780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1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The 2nd World Conference on Blended Learning 2017</a:t>
            </a:r>
            <a:endParaRPr lang="tr-TR"/>
          </a:p>
        </p:txBody>
      </p:sp>
      <p:sp>
        <p:nvSpPr>
          <p:cNvPr id="15" name="Rectangle 1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416127-26FC-4E46-B445-5EC1DC86452A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55134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sp>
          <p:nvSpPr>
            <p:cNvPr id="6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7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13" name="Object 16"/>
          <p:cNvGraphicFramePr>
            <a:graphicFrameLocks noChangeAspect="1"/>
          </p:cNvGraphicFramePr>
          <p:nvPr userDrawn="1"/>
        </p:nvGraphicFramePr>
        <p:xfrm>
          <a:off x="4483100" y="3244850"/>
          <a:ext cx="1778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7" name="Equation" r:id="rId3" imgW="177723" imgH="368140" progId="Equation.3">
                  <p:embed/>
                </p:oleObj>
              </mc:Choice>
              <mc:Fallback>
                <p:oleObj name="Equation" r:id="rId3" imgW="177723" imgH="3681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3100" y="3244850"/>
                        <a:ext cx="17780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1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The 2nd World Conference on Blended Learning 2017</a:t>
            </a:r>
            <a:endParaRPr lang="tr-TR"/>
          </a:p>
        </p:txBody>
      </p:sp>
      <p:sp>
        <p:nvSpPr>
          <p:cNvPr id="15" name="Rectangle 1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591043D-CA0B-485C-979B-4548ACD19E61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757135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2</a:t>
            </a:r>
            <a:r>
              <a:rPr lang="en-US" baseline="30000"/>
              <a:t>nd</a:t>
            </a:r>
            <a:r>
              <a:rPr lang="en-US"/>
              <a:t> World Conference on Blended Learning </a:t>
            </a:r>
            <a:r>
              <a:rPr lang="tr-TR"/>
              <a:t>2017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781EA-F6B3-421B-B7C3-5F4E033D83D2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38684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2</a:t>
            </a:r>
            <a:r>
              <a:rPr lang="en-US" baseline="30000"/>
              <a:t>nd</a:t>
            </a:r>
            <a:r>
              <a:rPr lang="en-US"/>
              <a:t> World Conference on Blended Learning </a:t>
            </a:r>
            <a:r>
              <a:rPr lang="tr-TR"/>
              <a:t>2017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0C652-0E91-48F4-99AE-F07B08AFDF99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833057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89050"/>
            <a:ext cx="4038600" cy="4814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89050"/>
            <a:ext cx="4038600" cy="4814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2</a:t>
            </a:r>
            <a:r>
              <a:rPr lang="en-US" baseline="30000"/>
              <a:t>nd</a:t>
            </a:r>
            <a:r>
              <a:rPr lang="en-US"/>
              <a:t> World Conference on Blended Learning </a:t>
            </a:r>
            <a:r>
              <a:rPr lang="tr-TR"/>
              <a:t>2017</a:t>
            </a: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C1F66-6385-4807-986B-5CA08EE4CD34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270209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2</a:t>
            </a:r>
            <a:r>
              <a:rPr lang="en-US" baseline="30000"/>
              <a:t>nd</a:t>
            </a:r>
            <a:r>
              <a:rPr lang="en-US"/>
              <a:t> World Conference on Blended Learning </a:t>
            </a:r>
            <a:r>
              <a:rPr lang="tr-TR"/>
              <a:t>2017</a:t>
            </a:r>
          </a:p>
        </p:txBody>
      </p:sp>
      <p:sp>
        <p:nvSpPr>
          <p:cNvPr id="8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61F83-3E53-47F1-A02A-00A450F245A0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4112472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2</a:t>
            </a:r>
            <a:r>
              <a:rPr lang="en-US" baseline="30000"/>
              <a:t>nd</a:t>
            </a:r>
            <a:r>
              <a:rPr lang="en-US"/>
              <a:t> World Conference on Blended Learning </a:t>
            </a:r>
            <a:r>
              <a:rPr lang="tr-TR"/>
              <a:t>2017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8F7BD-2A90-41EF-B916-29D17CB0FCD7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83781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sp>
          <p:nvSpPr>
            <p:cNvPr id="4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5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11" name="Object 16"/>
          <p:cNvGraphicFramePr>
            <a:graphicFrameLocks noChangeAspect="1"/>
          </p:cNvGraphicFramePr>
          <p:nvPr userDrawn="1"/>
        </p:nvGraphicFramePr>
        <p:xfrm>
          <a:off x="4483100" y="3244850"/>
          <a:ext cx="1778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1" name="Equation" r:id="rId3" imgW="177723" imgH="368140" progId="Equation.3">
                  <p:embed/>
                </p:oleObj>
              </mc:Choice>
              <mc:Fallback>
                <p:oleObj name="Equation" r:id="rId3" imgW="177723" imgH="3681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3100" y="3244850"/>
                        <a:ext cx="17780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The 2nd World Conference on Blended Learning 2017</a:t>
            </a:r>
            <a:endParaRPr lang="tr-TR"/>
          </a:p>
        </p:txBody>
      </p:sp>
      <p:sp>
        <p:nvSpPr>
          <p:cNvPr id="13" name="Rectangle 1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BF6B3B-AD47-4126-8E57-5693683A69FC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154026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6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9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sp>
          <p:nvSpPr>
            <p:cNvPr id="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14" name="Object 16"/>
          <p:cNvGraphicFramePr>
            <a:graphicFrameLocks noChangeAspect="1"/>
          </p:cNvGraphicFramePr>
          <p:nvPr userDrawn="1"/>
        </p:nvGraphicFramePr>
        <p:xfrm>
          <a:off x="4483100" y="3244850"/>
          <a:ext cx="1778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5" name="Equation" r:id="rId3" imgW="177723" imgH="368140" progId="Equation.3">
                  <p:embed/>
                </p:oleObj>
              </mc:Choice>
              <mc:Fallback>
                <p:oleObj name="Equation" r:id="rId3" imgW="177723" imgH="3681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3100" y="3244850"/>
                        <a:ext cx="17780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Rectangle 1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The 2nd World Conference on Blended Learning 2017</a:t>
            </a:r>
            <a:endParaRPr lang="tr-TR"/>
          </a:p>
        </p:txBody>
      </p:sp>
      <p:sp>
        <p:nvSpPr>
          <p:cNvPr id="16" name="Rectangle 1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F18DF2-6D22-47A3-ABBD-FE348FC3E9DE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894177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6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9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sp>
          <p:nvSpPr>
            <p:cNvPr id="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14" name="Object 16"/>
          <p:cNvGraphicFramePr>
            <a:graphicFrameLocks noChangeAspect="1"/>
          </p:cNvGraphicFramePr>
          <p:nvPr userDrawn="1"/>
        </p:nvGraphicFramePr>
        <p:xfrm>
          <a:off x="4483100" y="3244850"/>
          <a:ext cx="1778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9" name="Equation" r:id="rId3" imgW="177723" imgH="368140" progId="Equation.3">
                  <p:embed/>
                </p:oleObj>
              </mc:Choice>
              <mc:Fallback>
                <p:oleObj name="Equation" r:id="rId3" imgW="177723" imgH="3681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3100" y="3244850"/>
                        <a:ext cx="17780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Rectangle 1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The 2nd World Conference on Blended Learning 2017</a:t>
            </a:r>
            <a:endParaRPr lang="tr-TR"/>
          </a:p>
        </p:txBody>
      </p:sp>
      <p:sp>
        <p:nvSpPr>
          <p:cNvPr id="16" name="Rectangle 1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7C4EF9-C191-4DD1-9F8B-2B3937BAFD96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869381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018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sp>
          <p:nvSpPr>
            <p:cNvPr id="5018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018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Click to edit Master title style</a:t>
            </a:r>
          </a:p>
        </p:txBody>
      </p:sp>
      <p:sp>
        <p:nvSpPr>
          <p:cNvPr id="501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89050"/>
            <a:ext cx="8229600" cy="481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</a:p>
        </p:txBody>
      </p:sp>
      <p:graphicFrame>
        <p:nvGraphicFramePr>
          <p:cNvPr id="1029" name="Object 16"/>
          <p:cNvGraphicFramePr>
            <a:graphicFrameLocks noChangeAspect="1"/>
          </p:cNvGraphicFramePr>
          <p:nvPr userDrawn="1"/>
        </p:nvGraphicFramePr>
        <p:xfrm>
          <a:off x="4483100" y="3244850"/>
          <a:ext cx="1778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Equation" r:id="rId14" imgW="177723" imgH="368140" progId="Equation.3">
                  <p:embed/>
                </p:oleObj>
              </mc:Choice>
              <mc:Fallback>
                <p:oleObj name="Equation" r:id="rId14" imgW="177723" imgH="3681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3100" y="3244850"/>
                        <a:ext cx="17780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93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350" y="6362700"/>
            <a:ext cx="600868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dirty="0" smtClean="0">
                <a:latin typeface="+mj-lt"/>
              </a:defRPr>
            </a:lvl1pPr>
          </a:lstStyle>
          <a:p>
            <a:pPr>
              <a:defRPr/>
            </a:pPr>
            <a:r>
              <a:rPr lang="en-US"/>
              <a:t>The 2</a:t>
            </a:r>
            <a:r>
              <a:rPr lang="en-US" baseline="30000"/>
              <a:t>nd</a:t>
            </a:r>
            <a:r>
              <a:rPr lang="en-US"/>
              <a:t> World Conference on Blended Learning </a:t>
            </a:r>
            <a:r>
              <a:rPr lang="tr-TR"/>
              <a:t>2017</a:t>
            </a:r>
          </a:p>
        </p:txBody>
      </p:sp>
      <p:sp>
        <p:nvSpPr>
          <p:cNvPr id="50194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34250" y="6354763"/>
            <a:ext cx="1296988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C9BB7F3-E4B3-4719-AE80-1D52EDB5CC5B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2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hyperlink" Target="https://www.youtube.com/watch?v=9qCZNxapRVo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s://www.youtube.com/watch?v=vB7AA7B9hTI" TargetMode="Externa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The 2nd World Conference on Blended Learning 2017</a:t>
            </a:r>
            <a:endParaRPr lang="tr-TR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874713" y="3279775"/>
            <a:ext cx="3417887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tr-TR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Feza Kerestecioğlu</a:t>
            </a: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tr-TR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Kadir Has University</a:t>
            </a: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tr-TR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Istanbul, Turkey</a:t>
            </a: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tr-TR" sz="8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tr-TR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kerestec@khas.edu.tr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20725" y="719138"/>
            <a:ext cx="7704138" cy="1720850"/>
          </a:xfrm>
        </p:spPr>
        <p:txBody>
          <a:bodyPr/>
          <a:lstStyle/>
          <a:p>
            <a:pPr eaLnBrk="1" hangingPunct="1">
              <a:defRPr/>
            </a:pPr>
            <a:r>
              <a:rPr lang="tr-TR" dirty="0" err="1" smtClean="0"/>
              <a:t>Blending</a:t>
            </a:r>
            <a:r>
              <a:rPr lang="tr-TR" dirty="0" smtClean="0"/>
              <a:t> On-</a:t>
            </a:r>
            <a:r>
              <a:rPr lang="tr-TR" dirty="0" err="1" smtClean="0"/>
              <a:t>Line</a:t>
            </a:r>
            <a:r>
              <a:rPr lang="tr-TR" dirty="0" smtClean="0"/>
              <a:t> Tools</a:t>
            </a:r>
            <a:br>
              <a:rPr lang="tr-TR" dirty="0" smtClean="0"/>
            </a:br>
            <a:r>
              <a:rPr lang="tr-TR" dirty="0" smtClean="0"/>
              <a:t>in </a:t>
            </a:r>
            <a:r>
              <a:rPr lang="tr-TR" dirty="0" err="1" smtClean="0"/>
              <a:t>Engineering</a:t>
            </a:r>
            <a:r>
              <a:rPr lang="tr-TR" dirty="0" smtClean="0"/>
              <a:t> Courses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92650" y="3276600"/>
            <a:ext cx="3563938" cy="1846263"/>
          </a:xfrm>
        </p:spPr>
        <p:txBody>
          <a:bodyPr/>
          <a:lstStyle/>
          <a:p>
            <a:pPr eaLnBrk="1" hangingPunct="1">
              <a:defRPr/>
            </a:pPr>
            <a:r>
              <a:rPr lang="tr-TR" sz="2400" dirty="0" smtClean="0"/>
              <a:t>Yasemin Bayyurt</a:t>
            </a:r>
          </a:p>
          <a:p>
            <a:pPr eaLnBrk="1" hangingPunct="1">
              <a:defRPr/>
            </a:pPr>
            <a:r>
              <a:rPr lang="tr-TR" sz="2400" dirty="0" smtClean="0"/>
              <a:t>Boğaziçi </a:t>
            </a:r>
            <a:r>
              <a:rPr lang="tr-TR" sz="2400" dirty="0" err="1" smtClean="0"/>
              <a:t>University</a:t>
            </a:r>
            <a:endParaRPr lang="tr-TR" sz="2400" dirty="0" smtClean="0"/>
          </a:p>
          <a:p>
            <a:pPr eaLnBrk="1" hangingPunct="1">
              <a:defRPr/>
            </a:pPr>
            <a:r>
              <a:rPr lang="tr-TR" sz="2400" dirty="0" smtClean="0"/>
              <a:t>Istanbul, Turkey</a:t>
            </a:r>
          </a:p>
          <a:p>
            <a:pPr eaLnBrk="1" hangingPunct="1">
              <a:defRPr/>
            </a:pPr>
            <a:endParaRPr lang="tr-TR" sz="800" dirty="0" smtClean="0"/>
          </a:p>
          <a:p>
            <a:pPr eaLnBrk="1" hangingPunct="1">
              <a:defRPr/>
            </a:pPr>
            <a:r>
              <a:rPr lang="tr-TR" sz="1600" dirty="0" smtClean="0">
                <a:latin typeface="Courier New" pitchFamily="49" charset="0"/>
              </a:rPr>
              <a:t>bayyurty@boun.edu.tr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The 2nd World Conference on Blended Learning 2017</a:t>
            </a:r>
            <a:endParaRPr lang="tr-TR"/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C659D23-7E8F-4454-8E09-38F71ADAFFFB}" type="slidenum">
              <a:rPr lang="tr-TR" altLang="en-US" sz="1200">
                <a:latin typeface="Times New Roman" panose="02020603050405020304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tr-TR" altLang="en-US" sz="1200">
              <a:latin typeface="Times New Roman" panose="02020603050405020304" pitchFamily="18" charset="0"/>
            </a:endParaRPr>
          </a:p>
        </p:txBody>
      </p:sp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01638" y="91099"/>
            <a:ext cx="8229600" cy="581025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tr-TR" dirty="0"/>
              <a:t>Conclusions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032388"/>
            <a:ext cx="8229600" cy="488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tr-TR" altLang="en-US" b="1" kern="0" dirty="0" err="1" smtClean="0">
                <a:effectLst/>
                <a:latin typeface="+mj-lt"/>
              </a:rPr>
              <a:t>Rewards</a:t>
            </a:r>
            <a:endParaRPr lang="tr-TR" altLang="en-US" b="1" kern="0" dirty="0" smtClean="0">
              <a:effectLst/>
              <a:latin typeface="+mj-lt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tr-TR" altLang="en-US" sz="1200" b="1" kern="0" dirty="0" err="1" smtClean="0">
              <a:effectLst/>
              <a:latin typeface="+mj-lt"/>
            </a:endParaRPr>
          </a:p>
          <a:p>
            <a:r>
              <a:rPr lang="en-US" dirty="0">
                <a:effectLst/>
                <a:latin typeface="+mj-lt"/>
              </a:rPr>
              <a:t>Students do better in the exams and the assignments</a:t>
            </a:r>
          </a:p>
          <a:p>
            <a:r>
              <a:rPr lang="en-US" dirty="0">
                <a:effectLst/>
                <a:latin typeface="+mj-lt"/>
              </a:rPr>
              <a:t>They interact more with their </a:t>
            </a:r>
            <a:r>
              <a:rPr lang="en-US" dirty="0" err="1" smtClean="0">
                <a:effectLst/>
                <a:latin typeface="+mj-lt"/>
              </a:rPr>
              <a:t>inst</a:t>
            </a:r>
            <a:r>
              <a:rPr lang="tr-TR" dirty="0" smtClean="0">
                <a:effectLst/>
                <a:latin typeface="+mj-lt"/>
              </a:rPr>
              <a:t>r</a:t>
            </a:r>
            <a:r>
              <a:rPr lang="en-US" dirty="0" err="1" smtClean="0">
                <a:effectLst/>
                <a:latin typeface="+mj-lt"/>
              </a:rPr>
              <a:t>uctor</a:t>
            </a:r>
            <a:r>
              <a:rPr lang="en-US" dirty="0" smtClean="0">
                <a:effectLst/>
                <a:latin typeface="+mj-lt"/>
              </a:rPr>
              <a:t> </a:t>
            </a:r>
            <a:r>
              <a:rPr lang="en-US" dirty="0">
                <a:effectLst/>
                <a:latin typeface="+mj-lt"/>
              </a:rPr>
              <a:t>and their </a:t>
            </a:r>
            <a:r>
              <a:rPr lang="en-US" dirty="0" smtClean="0">
                <a:effectLst/>
                <a:latin typeface="+mj-lt"/>
              </a:rPr>
              <a:t>peers</a:t>
            </a:r>
            <a:endParaRPr lang="tr-TR" dirty="0" smtClean="0">
              <a:effectLst/>
              <a:latin typeface="+mj-lt"/>
            </a:endParaRPr>
          </a:p>
          <a:p>
            <a:pPr marL="0" indent="0">
              <a:buNone/>
            </a:pPr>
            <a:endParaRPr lang="tr-TR" dirty="0">
              <a:effectLst/>
              <a:latin typeface="+mj-lt"/>
            </a:endParaRPr>
          </a:p>
          <a:p>
            <a:pPr eaLnBrk="1" hangingPunct="1">
              <a:buNone/>
              <a:defRPr/>
            </a:pPr>
            <a:r>
              <a:rPr lang="tr-TR" altLang="en-US" b="1" kern="0" dirty="0" err="1" smtClean="0">
                <a:effectLst/>
                <a:latin typeface="+mj-lt"/>
              </a:rPr>
              <a:t>Limitations</a:t>
            </a:r>
            <a:endParaRPr lang="tr-TR" altLang="en-US" b="1" kern="0" dirty="0" smtClean="0">
              <a:effectLst/>
              <a:latin typeface="+mj-lt"/>
            </a:endParaRPr>
          </a:p>
          <a:p>
            <a:pPr eaLnBrk="1" hangingPunct="1">
              <a:buNone/>
              <a:defRPr/>
            </a:pPr>
            <a:endParaRPr lang="tr-TR" altLang="en-US" sz="1200" b="1" kern="0" dirty="0">
              <a:effectLst/>
              <a:latin typeface="+mj-lt"/>
            </a:endParaRPr>
          </a:p>
          <a:p>
            <a:r>
              <a:rPr lang="en-US" dirty="0">
                <a:effectLst/>
                <a:latin typeface="+mj-lt"/>
              </a:rPr>
              <a:t>Familiarity is needed with the use of a blended learning </a:t>
            </a:r>
            <a:r>
              <a:rPr lang="en-US" dirty="0" smtClean="0">
                <a:effectLst/>
                <a:latin typeface="+mj-lt"/>
              </a:rPr>
              <a:t>environment</a:t>
            </a:r>
            <a:endParaRPr lang="tr-TR" dirty="0" smtClean="0">
              <a:effectLst/>
              <a:latin typeface="+mj-lt"/>
            </a:endParaRPr>
          </a:p>
          <a:p>
            <a:r>
              <a:rPr lang="en-US" dirty="0">
                <a:effectLst/>
                <a:latin typeface="+mj-lt"/>
              </a:rPr>
              <a:t>Difficulties in using the online component of the BL </a:t>
            </a:r>
            <a:r>
              <a:rPr lang="en-US" dirty="0" smtClean="0">
                <a:effectLst/>
                <a:latin typeface="+mj-lt"/>
              </a:rPr>
              <a:t>course</a:t>
            </a:r>
            <a:endParaRPr lang="tr-TR" dirty="0" smtClean="0">
              <a:effectLst/>
              <a:latin typeface="+mj-lt"/>
            </a:endParaRPr>
          </a:p>
          <a:p>
            <a:r>
              <a:rPr lang="en-US" dirty="0">
                <a:effectLst/>
                <a:latin typeface="+mj-lt"/>
              </a:rPr>
              <a:t>More research is needed for the </a:t>
            </a:r>
            <a:r>
              <a:rPr lang="en-US" dirty="0" err="1" smtClean="0">
                <a:effectLst/>
                <a:latin typeface="+mj-lt"/>
              </a:rPr>
              <a:t>gener</a:t>
            </a:r>
            <a:r>
              <a:rPr lang="tr-TR" dirty="0" err="1" smtClean="0">
                <a:effectLst/>
                <a:latin typeface="+mj-lt"/>
              </a:rPr>
              <a:t>aliz</a:t>
            </a:r>
            <a:r>
              <a:rPr lang="en-US" dirty="0" smtClean="0">
                <a:effectLst/>
                <a:latin typeface="+mj-lt"/>
              </a:rPr>
              <a:t>ability </a:t>
            </a:r>
            <a:r>
              <a:rPr lang="en-US" dirty="0">
                <a:effectLst/>
                <a:latin typeface="+mj-lt"/>
              </a:rPr>
              <a:t>of the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The 2nd World Conference on Blended Learning 2017</a:t>
            </a:r>
            <a:endParaRPr lang="tr-TR"/>
          </a:p>
        </p:txBody>
      </p:sp>
      <p:sp>
        <p:nvSpPr>
          <p:cNvPr id="112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FDE1FA6-EAAF-499D-8232-AE599EE260D1}" type="slidenum">
              <a:rPr lang="tr-TR" altLang="en-US" sz="1200">
                <a:latin typeface="Times New Roman" panose="02020603050405020304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tr-TR" altLang="en-US" sz="1200">
              <a:latin typeface="Times New Roman" panose="02020603050405020304" pitchFamily="18" charset="0"/>
            </a:endParaRPr>
          </a:p>
        </p:txBody>
      </p:sp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r-TR" smtClean="0"/>
              <a:t>Outline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89050"/>
            <a:ext cx="7429500" cy="3651250"/>
          </a:xfrm>
        </p:spPr>
        <p:txBody>
          <a:bodyPr/>
          <a:lstStyle/>
          <a:p>
            <a:pPr eaLnBrk="1" hangingPunct="1">
              <a:defRPr/>
            </a:pPr>
            <a:r>
              <a:rPr lang="tr-TR" dirty="0" err="1" smtClean="0">
                <a:effectLst/>
                <a:latin typeface="+mj-lt"/>
              </a:rPr>
              <a:t>Introduction</a:t>
            </a:r>
            <a:endParaRPr lang="tr-TR" dirty="0" smtClean="0">
              <a:effectLst/>
              <a:latin typeface="+mj-lt"/>
            </a:endParaRPr>
          </a:p>
          <a:p>
            <a:pPr eaLnBrk="1" hangingPunct="1">
              <a:defRPr/>
            </a:pPr>
            <a:r>
              <a:rPr lang="tr-TR" dirty="0" err="1" smtClean="0">
                <a:effectLst/>
                <a:latin typeface="+mj-lt"/>
              </a:rPr>
              <a:t>Context</a:t>
            </a:r>
            <a:r>
              <a:rPr lang="tr-TR" dirty="0" smtClean="0">
                <a:effectLst/>
                <a:latin typeface="+mj-lt"/>
              </a:rPr>
              <a:t> of </a:t>
            </a:r>
            <a:r>
              <a:rPr lang="tr-TR" dirty="0" err="1" smtClean="0">
                <a:effectLst/>
                <a:latin typeface="+mj-lt"/>
              </a:rPr>
              <a:t>the</a:t>
            </a:r>
            <a:r>
              <a:rPr lang="tr-TR" dirty="0" smtClean="0">
                <a:effectLst/>
                <a:latin typeface="+mj-lt"/>
              </a:rPr>
              <a:t> </a:t>
            </a:r>
            <a:r>
              <a:rPr lang="tr-TR" dirty="0" err="1" smtClean="0">
                <a:effectLst/>
                <a:latin typeface="+mj-lt"/>
              </a:rPr>
              <a:t>study</a:t>
            </a:r>
            <a:endParaRPr lang="tr-TR" dirty="0" smtClean="0">
              <a:effectLst/>
              <a:latin typeface="+mj-lt"/>
            </a:endParaRPr>
          </a:p>
          <a:p>
            <a:pPr lvl="1" eaLnBrk="1" hangingPunct="1">
              <a:defRPr/>
            </a:pPr>
            <a:r>
              <a:rPr lang="tr-TR" dirty="0" smtClean="0">
                <a:effectLst/>
                <a:latin typeface="+mj-lt"/>
              </a:rPr>
              <a:t>Course and </a:t>
            </a:r>
            <a:r>
              <a:rPr lang="tr-TR" dirty="0" err="1" smtClean="0">
                <a:effectLst/>
                <a:latin typeface="+mj-lt"/>
              </a:rPr>
              <a:t>Curriculum</a:t>
            </a:r>
            <a:endParaRPr lang="tr-TR" dirty="0" smtClean="0">
              <a:effectLst/>
              <a:latin typeface="+mj-lt"/>
            </a:endParaRPr>
          </a:p>
          <a:p>
            <a:pPr lvl="1" eaLnBrk="1" hangingPunct="1">
              <a:defRPr/>
            </a:pPr>
            <a:r>
              <a:rPr lang="tr-TR" dirty="0" err="1" smtClean="0">
                <a:effectLst/>
                <a:latin typeface="+mj-lt"/>
              </a:rPr>
              <a:t>Why</a:t>
            </a:r>
            <a:r>
              <a:rPr lang="tr-TR" dirty="0" smtClean="0">
                <a:effectLst/>
                <a:latin typeface="+mj-lt"/>
              </a:rPr>
              <a:t> </a:t>
            </a:r>
            <a:r>
              <a:rPr lang="tr-TR" dirty="0" err="1" smtClean="0">
                <a:effectLst/>
                <a:latin typeface="+mj-lt"/>
              </a:rPr>
              <a:t>gone</a:t>
            </a:r>
            <a:r>
              <a:rPr lang="tr-TR" dirty="0" smtClean="0">
                <a:effectLst/>
                <a:latin typeface="+mj-lt"/>
              </a:rPr>
              <a:t> </a:t>
            </a:r>
            <a:r>
              <a:rPr lang="tr-TR" dirty="0" err="1" smtClean="0">
                <a:effectLst/>
                <a:latin typeface="+mj-lt"/>
              </a:rPr>
              <a:t>blended</a:t>
            </a:r>
            <a:r>
              <a:rPr lang="tr-TR" dirty="0" smtClean="0">
                <a:effectLst/>
                <a:latin typeface="+mj-lt"/>
              </a:rPr>
              <a:t>?</a:t>
            </a:r>
          </a:p>
          <a:p>
            <a:pPr eaLnBrk="1" hangingPunct="1">
              <a:defRPr/>
            </a:pPr>
            <a:r>
              <a:rPr lang="tr-TR" dirty="0" err="1" smtClean="0">
                <a:effectLst/>
                <a:latin typeface="+mj-lt"/>
              </a:rPr>
              <a:t>Current</a:t>
            </a:r>
            <a:r>
              <a:rPr lang="tr-TR" dirty="0" smtClean="0">
                <a:effectLst/>
                <a:latin typeface="+mj-lt"/>
              </a:rPr>
              <a:t> </a:t>
            </a:r>
            <a:r>
              <a:rPr lang="tr-TR" dirty="0" err="1" smtClean="0">
                <a:effectLst/>
                <a:latin typeface="+mj-lt"/>
              </a:rPr>
              <a:t>mode</a:t>
            </a:r>
            <a:r>
              <a:rPr lang="tr-TR" dirty="0" smtClean="0">
                <a:effectLst/>
                <a:latin typeface="+mj-lt"/>
              </a:rPr>
              <a:t> of </a:t>
            </a:r>
            <a:r>
              <a:rPr lang="tr-TR" dirty="0" err="1" smtClean="0">
                <a:effectLst/>
                <a:latin typeface="+mj-lt"/>
              </a:rPr>
              <a:t>teaching</a:t>
            </a:r>
            <a:endParaRPr lang="tr-TR" dirty="0" smtClean="0">
              <a:effectLst/>
              <a:latin typeface="+mj-lt"/>
            </a:endParaRPr>
          </a:p>
          <a:p>
            <a:pPr eaLnBrk="1" hangingPunct="1">
              <a:defRPr/>
            </a:pPr>
            <a:r>
              <a:rPr lang="tr-TR" dirty="0" smtClean="0">
                <a:effectLst/>
                <a:latin typeface="+mj-lt"/>
              </a:rPr>
              <a:t>Preliminary results</a:t>
            </a:r>
          </a:p>
          <a:p>
            <a:pPr eaLnBrk="1" hangingPunct="1">
              <a:defRPr/>
            </a:pPr>
            <a:r>
              <a:rPr lang="tr-TR" dirty="0" smtClean="0">
                <a:effectLst/>
                <a:latin typeface="+mj-lt"/>
              </a:rPr>
              <a:t>Conclusions</a:t>
            </a:r>
          </a:p>
          <a:p>
            <a:pPr eaLnBrk="1" hangingPunct="1">
              <a:defRPr/>
            </a:pPr>
            <a:endParaRPr lang="tr-TR" dirty="0" smtClean="0"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Rot="1" noChangeArrowheads="1"/>
          </p:cNvSpPr>
          <p:nvPr/>
        </p:nvSpPr>
        <p:spPr bwMode="auto">
          <a:xfrm>
            <a:off x="457200" y="274638"/>
            <a:ext cx="8229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tr-TR" kern="0" dirty="0" err="1" smtClean="0"/>
              <a:t>Introduction</a:t>
            </a:r>
            <a:endParaRPr lang="en-US" kern="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300" y="796670"/>
            <a:ext cx="8509000" cy="5558093"/>
          </a:xfrm>
        </p:spPr>
        <p:txBody>
          <a:bodyPr/>
          <a:lstStyle/>
          <a:p>
            <a:r>
              <a:rPr lang="tr-TR" b="1" dirty="0">
                <a:effectLst/>
                <a:latin typeface="+mj-lt"/>
              </a:rPr>
              <a:t>Changing times, changing instructional practices</a:t>
            </a:r>
          </a:p>
          <a:p>
            <a:pPr lvl="1"/>
            <a:r>
              <a:rPr lang="tr-TR" dirty="0">
                <a:effectLst/>
                <a:latin typeface="+mj-lt"/>
              </a:rPr>
              <a:t>Face to Face</a:t>
            </a:r>
          </a:p>
          <a:p>
            <a:pPr lvl="1"/>
            <a:r>
              <a:rPr lang="tr-TR" dirty="0">
                <a:effectLst/>
                <a:latin typeface="+mj-lt"/>
              </a:rPr>
              <a:t>Online</a:t>
            </a:r>
          </a:p>
          <a:p>
            <a:pPr lvl="1"/>
            <a:r>
              <a:rPr lang="tr-TR" dirty="0">
                <a:effectLst/>
                <a:latin typeface="+mj-lt"/>
              </a:rPr>
              <a:t>Blended </a:t>
            </a:r>
            <a:endParaRPr lang="tr-TR" dirty="0" smtClean="0">
              <a:effectLst/>
              <a:latin typeface="+mj-lt"/>
            </a:endParaRPr>
          </a:p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tr-TR" b="1" dirty="0" smtClean="0">
                <a:effectLst/>
                <a:latin typeface="+mj-lt"/>
              </a:rPr>
              <a:t>B</a:t>
            </a:r>
            <a:r>
              <a:rPr lang="en-US" b="1" dirty="0" err="1" smtClean="0">
                <a:effectLst/>
                <a:latin typeface="+mj-lt"/>
              </a:rPr>
              <a:t>lended</a:t>
            </a:r>
            <a:r>
              <a:rPr lang="en-US" b="1" dirty="0" smtClean="0">
                <a:effectLst/>
                <a:latin typeface="+mj-lt"/>
              </a:rPr>
              <a:t> </a:t>
            </a:r>
            <a:r>
              <a:rPr lang="en-US" b="1" dirty="0">
                <a:effectLst/>
                <a:latin typeface="+mj-lt"/>
              </a:rPr>
              <a:t>learning </a:t>
            </a:r>
            <a:r>
              <a:rPr lang="tr-TR" b="1" dirty="0" smtClean="0">
                <a:effectLst/>
                <a:latin typeface="+mj-lt"/>
              </a:rPr>
              <a:t> (BL)</a:t>
            </a:r>
            <a:endParaRPr lang="tr-TR" b="1" dirty="0">
              <a:effectLst/>
              <a:latin typeface="+mj-lt"/>
            </a:endParaRPr>
          </a:p>
          <a:p>
            <a:pPr lvl="1"/>
            <a:r>
              <a:rPr lang="en-US" dirty="0">
                <a:effectLst/>
                <a:latin typeface="+mj-lt"/>
              </a:rPr>
              <a:t>gives the student</a:t>
            </a:r>
            <a:r>
              <a:rPr lang="tr-TR" dirty="0">
                <a:effectLst/>
                <a:latin typeface="+mj-lt"/>
              </a:rPr>
              <a:t>s</a:t>
            </a:r>
            <a:r>
              <a:rPr lang="en-US" dirty="0">
                <a:effectLst/>
                <a:latin typeface="+mj-lt"/>
              </a:rPr>
              <a:t> “… the opportunity to advance in their </a:t>
            </a:r>
            <a:r>
              <a:rPr lang="tr-TR" dirty="0">
                <a:effectLst/>
                <a:latin typeface="+mj-lt"/>
              </a:rPr>
              <a:t> </a:t>
            </a:r>
            <a:r>
              <a:rPr lang="en-US" dirty="0">
                <a:effectLst/>
                <a:latin typeface="+mj-lt"/>
              </a:rPr>
              <a:t>own pace using e-learning techniques where the content can be delivered electronically (mostly online</a:t>
            </a:r>
            <a:r>
              <a:rPr lang="en-US" dirty="0" smtClean="0">
                <a:effectLst/>
                <a:latin typeface="+mj-lt"/>
              </a:rPr>
              <a:t>)</a:t>
            </a:r>
            <a:r>
              <a:rPr lang="tr-TR" dirty="0" smtClean="0">
                <a:effectLst/>
                <a:latin typeface="+mj-lt"/>
              </a:rPr>
              <a:t>’’</a:t>
            </a:r>
            <a:r>
              <a:rPr lang="tr-TR" dirty="0">
                <a:effectLst/>
                <a:latin typeface="+mj-lt"/>
              </a:rPr>
              <a:t>				</a:t>
            </a:r>
            <a:r>
              <a:rPr lang="tr-TR" dirty="0" smtClean="0">
                <a:effectLst/>
                <a:latin typeface="+mj-lt"/>
              </a:rPr>
              <a:t>                 (</a:t>
            </a:r>
            <a:r>
              <a:rPr lang="tr-TR" dirty="0">
                <a:effectLst/>
                <a:latin typeface="+mj-lt"/>
              </a:rPr>
              <a:t>Ogrenci, 2013)</a:t>
            </a:r>
          </a:p>
          <a:p>
            <a:pPr lvl="1"/>
            <a:r>
              <a:rPr lang="en-US" dirty="0">
                <a:effectLst/>
                <a:latin typeface="+mj-lt"/>
              </a:rPr>
              <a:t>enables students to “… develop a sense of agency and ownership for their progress and </a:t>
            </a:r>
            <a:r>
              <a:rPr lang="en-US" dirty="0" smtClean="0">
                <a:effectLst/>
                <a:latin typeface="+mj-lt"/>
              </a:rPr>
              <a:t>a subsequent ability to guide their </a:t>
            </a:r>
            <a:r>
              <a:rPr lang="en-US" dirty="0" smtClean="0">
                <a:effectLst/>
                <a:latin typeface="+mj-lt"/>
              </a:rPr>
              <a:t>learning</a:t>
            </a:r>
            <a:r>
              <a:rPr lang="tr-TR" dirty="0" smtClean="0">
                <a:effectLst/>
                <a:latin typeface="+mj-lt"/>
              </a:rPr>
              <a:t>’’                     </a:t>
            </a:r>
            <a:r>
              <a:rPr lang="tr-TR" dirty="0" smtClean="0">
                <a:effectLst/>
                <a:latin typeface="+mj-lt"/>
              </a:rPr>
              <a:t>						                  (Horn and Staker, 2015)</a:t>
            </a:r>
          </a:p>
          <a:p>
            <a:r>
              <a:rPr lang="tr-TR" b="1" dirty="0" smtClean="0">
                <a:effectLst/>
                <a:latin typeface="+mj-lt"/>
              </a:rPr>
              <a:t>Why BL in engineering courses?</a:t>
            </a:r>
          </a:p>
          <a:p>
            <a:pPr lvl="1"/>
            <a:r>
              <a:rPr lang="tr-TR" dirty="0" smtClean="0">
                <a:effectLst/>
                <a:latin typeface="+mj-lt"/>
              </a:rPr>
              <a:t>For maximum student success (in exams, assignments, etc.)</a:t>
            </a:r>
          </a:p>
          <a:p>
            <a:pPr lvl="1"/>
            <a:r>
              <a:rPr lang="tr-TR" dirty="0" smtClean="0">
                <a:effectLst/>
                <a:latin typeface="+mj-lt"/>
              </a:rPr>
              <a:t>To give students many chances to practice the content presented in </a:t>
            </a:r>
            <a:r>
              <a:rPr lang="tr-TR" dirty="0" err="1" smtClean="0">
                <a:effectLst/>
                <a:latin typeface="+mj-lt"/>
              </a:rPr>
              <a:t>the</a:t>
            </a:r>
            <a:r>
              <a:rPr lang="tr-TR" dirty="0" smtClean="0">
                <a:effectLst/>
                <a:latin typeface="+mj-lt"/>
              </a:rPr>
              <a:t> </a:t>
            </a:r>
            <a:r>
              <a:rPr lang="tr-TR" dirty="0" err="1" smtClean="0">
                <a:effectLst/>
                <a:latin typeface="+mj-lt"/>
              </a:rPr>
              <a:t>classroom</a:t>
            </a:r>
            <a:endParaRPr lang="tr-TR" dirty="0">
              <a:effectLst/>
              <a:latin typeface="+mj-lt"/>
            </a:endParaRPr>
          </a:p>
          <a:p>
            <a:pPr marL="457200" lvl="1" indent="0">
              <a:buNone/>
            </a:pPr>
            <a:endParaRPr lang="tr-TR" dirty="0" smtClean="0">
              <a:effectLst/>
              <a:latin typeface="+mj-lt"/>
            </a:endParaRPr>
          </a:p>
          <a:p>
            <a:pPr lvl="1"/>
            <a:endParaRPr lang="en-US" dirty="0">
              <a:effectLst/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2</a:t>
            </a:r>
            <a:r>
              <a:rPr lang="en-US" baseline="30000" dirty="0" smtClean="0"/>
              <a:t>nd</a:t>
            </a:r>
            <a:r>
              <a:rPr lang="en-US" dirty="0" smtClean="0"/>
              <a:t> World Conference on Blended Learning </a:t>
            </a:r>
            <a:r>
              <a:rPr lang="tr-TR" dirty="0" smtClean="0"/>
              <a:t>2017</a:t>
            </a:r>
            <a:endParaRPr lang="tr-T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9781EA-F6B3-421B-B7C3-5F4E033D83D2}" type="slidenum">
              <a:rPr lang="tr-TR" altLang="en-US" smtClean="0"/>
              <a:pPr>
                <a:defRPr/>
              </a:pPr>
              <a:t>3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852479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The 2nd World Conference on Blended Learning 2017</a:t>
            </a:r>
            <a:endParaRPr lang="tr-TR"/>
          </a:p>
        </p:txBody>
      </p:sp>
      <p:sp>
        <p:nvSpPr>
          <p:cNvPr id="1331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6AC1B24-0FF6-4BCD-8568-C9E91B4CDA5B}" type="slidenum">
              <a:rPr lang="tr-TR" altLang="en-US" sz="1200">
                <a:latin typeface="Times New Roman" panose="02020603050405020304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tr-TR" altLang="en-US" sz="1200">
              <a:latin typeface="Times New Roman" panose="02020603050405020304" pitchFamily="18" charset="0"/>
            </a:endParaRPr>
          </a:p>
        </p:txBody>
      </p:sp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Context of Study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52538"/>
            <a:ext cx="8229600" cy="461486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tr-TR" altLang="en-US" b="1" dirty="0" smtClean="0">
                <a:effectLst/>
                <a:latin typeface="+mj-lt"/>
              </a:rPr>
              <a:t>Course and </a:t>
            </a:r>
            <a:r>
              <a:rPr lang="tr-TR" altLang="en-US" b="1" dirty="0" err="1" smtClean="0">
                <a:effectLst/>
                <a:latin typeface="+mj-lt"/>
              </a:rPr>
              <a:t>curriculum</a:t>
            </a:r>
            <a:endParaRPr lang="tr-TR" altLang="en-US" b="1" dirty="0">
              <a:effectLst/>
              <a:latin typeface="+mj-lt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tr-TR" altLang="en-US" sz="1200" b="1" dirty="0" smtClean="0">
              <a:effectLst/>
              <a:latin typeface="+mj-lt"/>
            </a:endParaRPr>
          </a:p>
          <a:p>
            <a:pPr eaLnBrk="1" hangingPunct="1"/>
            <a:r>
              <a:rPr lang="en-US" altLang="en-US" dirty="0" smtClean="0">
                <a:effectLst/>
                <a:latin typeface="+mj-lt"/>
              </a:rPr>
              <a:t>Kadir Has University, Istanbul</a:t>
            </a:r>
          </a:p>
          <a:p>
            <a:pPr eaLnBrk="1" hangingPunct="1"/>
            <a:r>
              <a:rPr lang="en-US" altLang="en-US" dirty="0" smtClean="0">
                <a:effectLst/>
                <a:latin typeface="+mj-lt"/>
              </a:rPr>
              <a:t>Department of Electrical –Electronics Engineering</a:t>
            </a:r>
          </a:p>
          <a:p>
            <a:pPr lvl="1" eaLnBrk="1" hangingPunct="1"/>
            <a:r>
              <a:rPr lang="en-US" altLang="en-US" dirty="0" smtClean="0">
                <a:effectLst/>
                <a:latin typeface="+mj-lt"/>
              </a:rPr>
              <a:t>Medium of instruction: English</a:t>
            </a:r>
          </a:p>
          <a:p>
            <a:pPr eaLnBrk="1" hangingPunct="1"/>
            <a:r>
              <a:rPr lang="en-US" altLang="en-US" dirty="0" smtClean="0">
                <a:effectLst/>
                <a:latin typeface="+mj-lt"/>
              </a:rPr>
              <a:t>EE 352 Control Systems</a:t>
            </a:r>
          </a:p>
          <a:p>
            <a:pPr lvl="1" eaLnBrk="1" hangingPunct="1"/>
            <a:r>
              <a:rPr lang="en-US" altLang="en-US" dirty="0" smtClean="0">
                <a:effectLst/>
                <a:latin typeface="+mj-lt"/>
              </a:rPr>
              <a:t>Electrical-Electronics Engineering junior-level core </a:t>
            </a:r>
            <a:r>
              <a:rPr lang="en-US" altLang="en-US" dirty="0" smtClean="0">
                <a:effectLst/>
                <a:latin typeface="+mj-lt"/>
              </a:rPr>
              <a:t>course</a:t>
            </a:r>
            <a:endParaRPr lang="en-US" altLang="en-US" dirty="0" smtClean="0">
              <a:effectLst/>
              <a:latin typeface="+mj-lt"/>
            </a:endParaRPr>
          </a:p>
          <a:p>
            <a:pPr lvl="1" eaLnBrk="1" hangingPunct="1"/>
            <a:r>
              <a:rPr lang="en-US" altLang="en-US" dirty="0" smtClean="0">
                <a:effectLst/>
                <a:latin typeface="+mj-lt"/>
              </a:rPr>
              <a:t>Modeling and analyzing dynamic systems</a:t>
            </a:r>
          </a:p>
          <a:p>
            <a:pPr lvl="1" eaLnBrk="1" hangingPunct="1"/>
            <a:r>
              <a:rPr lang="en-US" altLang="en-US" dirty="0" smtClean="0">
                <a:effectLst/>
                <a:latin typeface="+mj-lt"/>
              </a:rPr>
              <a:t>Mathematics background (differential equations, matrix algebra) is required</a:t>
            </a:r>
          </a:p>
          <a:p>
            <a:pPr lvl="1" eaLnBrk="1" hangingPunct="1"/>
            <a:r>
              <a:rPr lang="en-US" altLang="en-US" dirty="0" smtClean="0">
                <a:effectLst/>
                <a:latin typeface="+mj-lt"/>
              </a:rPr>
              <a:t>Compulsory or elective in other engineering curricula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52538"/>
            <a:ext cx="8229600" cy="461486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 b="1" dirty="0" smtClean="0">
                <a:effectLst/>
                <a:latin typeface="+mj-lt"/>
              </a:rPr>
              <a:t>Why did we go blended?</a:t>
            </a:r>
            <a:endParaRPr lang="tr-TR" altLang="en-US" b="1" dirty="0" smtClean="0">
              <a:effectLst/>
              <a:latin typeface="+mj-lt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altLang="en-US" sz="1200" b="1" dirty="0" smtClean="0">
              <a:effectLst/>
              <a:latin typeface="+mj-lt"/>
            </a:endParaRPr>
          </a:p>
          <a:p>
            <a:pPr eaLnBrk="1" hangingPunct="1">
              <a:defRPr/>
            </a:pPr>
            <a:r>
              <a:rPr lang="en-US" altLang="en-US" dirty="0" smtClean="0">
                <a:effectLst/>
                <a:latin typeface="+mj-lt"/>
              </a:rPr>
              <a:t>Ten years of traditional methods of teaching</a:t>
            </a:r>
          </a:p>
          <a:p>
            <a:pPr lvl="1" eaLnBrk="1" hangingPunct="1">
              <a:buClr>
                <a:srgbClr val="FF0000"/>
              </a:buClr>
              <a:buSzPct val="100000"/>
              <a:buFont typeface="Wingdings" panose="05000000000000000000" pitchFamily="2" charset="2"/>
              <a:buChar char="ð"/>
              <a:defRPr/>
            </a:pPr>
            <a:r>
              <a:rPr lang="en-US" altLang="en-US" dirty="0" smtClean="0">
                <a:effectLst/>
                <a:latin typeface="+mj-lt"/>
              </a:rPr>
              <a:t>Degradation in the motivation</a:t>
            </a:r>
          </a:p>
          <a:p>
            <a:pPr lvl="1" eaLnBrk="1" hangingPunct="1">
              <a:buClr>
                <a:srgbClr val="FF0000"/>
              </a:buClr>
              <a:buSzPct val="100000"/>
              <a:buFont typeface="Wingdings" panose="05000000000000000000" pitchFamily="2" charset="2"/>
              <a:buChar char="ð"/>
              <a:defRPr/>
            </a:pPr>
            <a:r>
              <a:rPr lang="en-US" altLang="en-US" dirty="0" smtClean="0">
                <a:effectLst/>
                <a:latin typeface="+mj-lt"/>
              </a:rPr>
              <a:t>Decreasing attendance rate</a:t>
            </a:r>
          </a:p>
          <a:p>
            <a:pPr lvl="1" eaLnBrk="1" hangingPunct="1">
              <a:buClr>
                <a:srgbClr val="FF0000"/>
              </a:buClr>
              <a:buSzPct val="100000"/>
              <a:buFont typeface="Wingdings" panose="05000000000000000000" pitchFamily="2" charset="2"/>
              <a:buChar char="ð"/>
              <a:defRPr/>
            </a:pPr>
            <a:r>
              <a:rPr lang="en-US" altLang="en-US" dirty="0" smtClean="0">
                <a:effectLst/>
                <a:latin typeface="+mj-lt"/>
              </a:rPr>
              <a:t>Plagiarism attempts in homework</a:t>
            </a:r>
          </a:p>
          <a:p>
            <a:pPr eaLnBrk="1" hangingPunct="1">
              <a:defRPr/>
            </a:pPr>
            <a:r>
              <a:rPr lang="en-US" altLang="en-US" dirty="0" smtClean="0">
                <a:effectLst/>
                <a:latin typeface="+mj-lt"/>
              </a:rPr>
              <a:t>Classwork</a:t>
            </a:r>
          </a:p>
          <a:p>
            <a:pPr lvl="1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Char char="ð"/>
              <a:defRPr/>
            </a:pPr>
            <a:r>
              <a:rPr lang="tr-TR" altLang="en-US" dirty="0">
                <a:effectLst/>
                <a:latin typeface="+mj-lt"/>
              </a:rPr>
              <a:t>I</a:t>
            </a:r>
            <a:r>
              <a:rPr lang="en-US" altLang="en-US" dirty="0" err="1" smtClean="0">
                <a:effectLst/>
                <a:latin typeface="+mj-lt"/>
              </a:rPr>
              <a:t>ncreasing</a:t>
            </a:r>
            <a:r>
              <a:rPr lang="en-US" altLang="en-US" dirty="0" smtClean="0">
                <a:effectLst/>
                <a:latin typeface="+mj-lt"/>
              </a:rPr>
              <a:t> attendance</a:t>
            </a:r>
          </a:p>
          <a:p>
            <a:pPr lvl="1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Char char="ð"/>
              <a:defRPr/>
            </a:pPr>
            <a:r>
              <a:rPr lang="en-US" altLang="en-US" dirty="0" smtClean="0">
                <a:effectLst/>
                <a:latin typeface="+mj-lt"/>
              </a:rPr>
              <a:t>Focused students during the lecture</a:t>
            </a:r>
          </a:p>
          <a:p>
            <a:pPr lvl="1" eaLnBrk="1" hangingPunct="1">
              <a:buClr>
                <a:srgbClr val="FFFF00"/>
              </a:buClr>
              <a:buSzPct val="100000"/>
              <a:buFont typeface="Wingdings" panose="05000000000000000000" pitchFamily="2" charset="2"/>
              <a:buChar char="ð"/>
              <a:defRPr/>
            </a:pPr>
            <a:r>
              <a:rPr lang="en-US" altLang="en-US" dirty="0" smtClean="0">
                <a:effectLst/>
                <a:latin typeface="+mj-lt"/>
              </a:rPr>
              <a:t>‘‘</a:t>
            </a:r>
            <a:r>
              <a:rPr lang="en-US" altLang="en-US" i="1" dirty="0" smtClean="0">
                <a:effectLst/>
                <a:latin typeface="+mj-lt"/>
              </a:rPr>
              <a:t>Teach your classmate</a:t>
            </a:r>
            <a:r>
              <a:rPr lang="en-US" altLang="en-US" dirty="0" smtClean="0">
                <a:effectLst/>
                <a:latin typeface="+mj-lt"/>
              </a:rPr>
              <a:t>’’</a:t>
            </a:r>
            <a:endParaRPr lang="tr-TR" altLang="en-US" dirty="0" smtClean="0">
              <a:effectLst/>
              <a:latin typeface="+mj-lt"/>
            </a:endParaRPr>
          </a:p>
          <a:p>
            <a:pPr lvl="1" eaLnBrk="1" hangingPunct="1">
              <a:buClr>
                <a:srgbClr val="FF0000"/>
              </a:buClr>
              <a:buSzPct val="100000"/>
              <a:buFont typeface="Wingdings" panose="05000000000000000000" pitchFamily="2" charset="2"/>
              <a:buChar char="ð"/>
              <a:defRPr/>
            </a:pPr>
            <a:r>
              <a:rPr lang="tr-TR" altLang="en-US" dirty="0" err="1" smtClean="0">
                <a:effectLst/>
                <a:latin typeface="+mj-lt"/>
              </a:rPr>
              <a:t>Restricting</a:t>
            </a:r>
            <a:r>
              <a:rPr lang="tr-TR" altLang="en-US" dirty="0" smtClean="0">
                <a:effectLst/>
                <a:latin typeface="+mj-lt"/>
              </a:rPr>
              <a:t> </a:t>
            </a:r>
            <a:r>
              <a:rPr lang="tr-TR" altLang="en-US" dirty="0" err="1" smtClean="0">
                <a:effectLst/>
                <a:latin typeface="+mj-lt"/>
              </a:rPr>
              <a:t>learning</a:t>
            </a:r>
            <a:r>
              <a:rPr lang="tr-TR" altLang="en-US" dirty="0" smtClean="0">
                <a:effectLst/>
                <a:latin typeface="+mj-lt"/>
              </a:rPr>
              <a:t> </a:t>
            </a:r>
            <a:r>
              <a:rPr lang="tr-TR" altLang="en-US" dirty="0" err="1" smtClean="0">
                <a:effectLst/>
                <a:latin typeface="+mj-lt"/>
              </a:rPr>
              <a:t>process</a:t>
            </a:r>
            <a:r>
              <a:rPr lang="tr-TR" altLang="en-US" dirty="0" smtClean="0">
                <a:effectLst/>
                <a:latin typeface="+mj-lt"/>
              </a:rPr>
              <a:t> </a:t>
            </a:r>
            <a:r>
              <a:rPr lang="tr-TR" altLang="en-US" dirty="0" err="1" smtClean="0">
                <a:effectLst/>
                <a:latin typeface="+mj-lt"/>
              </a:rPr>
              <a:t>to</a:t>
            </a:r>
            <a:r>
              <a:rPr lang="tr-TR" altLang="en-US" dirty="0" smtClean="0">
                <a:effectLst/>
                <a:latin typeface="+mj-lt"/>
              </a:rPr>
              <a:t> </a:t>
            </a:r>
            <a:r>
              <a:rPr lang="tr-TR" altLang="en-US" dirty="0" err="1" smtClean="0">
                <a:effectLst/>
                <a:latin typeface="+mj-lt"/>
              </a:rPr>
              <a:t>the</a:t>
            </a:r>
            <a:r>
              <a:rPr lang="tr-TR" altLang="en-US" dirty="0" smtClean="0">
                <a:effectLst/>
                <a:latin typeface="+mj-lt"/>
              </a:rPr>
              <a:t> </a:t>
            </a:r>
            <a:r>
              <a:rPr lang="tr-TR" altLang="en-US" dirty="0" err="1" smtClean="0">
                <a:effectLst/>
                <a:latin typeface="+mj-lt"/>
              </a:rPr>
              <a:t>classroom</a:t>
            </a:r>
            <a:endParaRPr lang="en-US" altLang="en-US" dirty="0" smtClean="0">
              <a:effectLst/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The 2nd World Conference on Blended Learning 2017</a:t>
            </a:r>
            <a:endParaRPr lang="tr-TR"/>
          </a:p>
        </p:txBody>
      </p:sp>
      <p:sp>
        <p:nvSpPr>
          <p:cNvPr id="143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AB85152-1B3D-424B-9C64-D1DFCCDDEE11}" type="slidenum">
              <a:rPr lang="tr-TR" altLang="en-US" sz="1200">
                <a:latin typeface="Times New Roman" panose="02020603050405020304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tr-TR" altLang="en-US" sz="1200">
              <a:latin typeface="Times New Roman" panose="02020603050405020304" pitchFamily="18" charset="0"/>
            </a:endParaRPr>
          </a:p>
        </p:txBody>
      </p:sp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Context of Study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The 2nd World Conference on Blended Learning 2017</a:t>
            </a:r>
            <a:endParaRPr lang="tr-TR"/>
          </a:p>
        </p:txBody>
      </p:sp>
      <p:sp>
        <p:nvSpPr>
          <p:cNvPr id="1536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3488CFA-28EC-4A41-A81D-4166D5C7616E}" type="slidenum">
              <a:rPr lang="tr-TR" altLang="en-US" sz="1200">
                <a:latin typeface="Times New Roman" panose="02020603050405020304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tr-TR" altLang="en-US" sz="1200">
              <a:latin typeface="Times New Roman" panose="02020603050405020304" pitchFamily="18" charset="0"/>
            </a:endParaRPr>
          </a:p>
        </p:txBody>
      </p:sp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</a:t>
            </a:r>
            <a:r>
              <a:rPr lang="tr-TR" dirty="0" err="1" smtClean="0"/>
              <a:t>urrent</a:t>
            </a:r>
            <a:r>
              <a:rPr lang="tr-TR" dirty="0" smtClean="0"/>
              <a:t> </a:t>
            </a:r>
            <a:r>
              <a:rPr lang="tr-TR" dirty="0" err="1" smtClean="0"/>
              <a:t>Mode</a:t>
            </a:r>
            <a:r>
              <a:rPr lang="tr-TR" dirty="0" smtClean="0"/>
              <a:t> of </a:t>
            </a:r>
            <a:r>
              <a:rPr lang="tr-TR" dirty="0" err="1" smtClean="0"/>
              <a:t>Teaching</a:t>
            </a:r>
            <a:endParaRPr lang="en-US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73138"/>
            <a:ext cx="8229600" cy="2544762"/>
          </a:xfrm>
        </p:spPr>
        <p:txBody>
          <a:bodyPr/>
          <a:lstStyle/>
          <a:p>
            <a:pPr eaLnBrk="1" hangingPunct="1">
              <a:defRPr/>
            </a:pPr>
            <a:r>
              <a:rPr lang="tr-TR" altLang="en-US" dirty="0" err="1" smtClean="0">
                <a:effectLst/>
                <a:latin typeface="+mj-lt"/>
              </a:rPr>
              <a:t>Face-to-face</a:t>
            </a:r>
            <a:r>
              <a:rPr lang="tr-TR" altLang="en-US" dirty="0" smtClean="0">
                <a:effectLst/>
                <a:latin typeface="+mj-lt"/>
              </a:rPr>
              <a:t> </a:t>
            </a:r>
            <a:r>
              <a:rPr lang="tr-TR" altLang="en-US" dirty="0" err="1" smtClean="0">
                <a:effectLst/>
                <a:latin typeface="+mj-lt"/>
              </a:rPr>
              <a:t>teaching</a:t>
            </a:r>
            <a:endParaRPr lang="tr-TR" altLang="en-US" dirty="0" smtClean="0">
              <a:effectLst/>
              <a:latin typeface="+mj-lt"/>
            </a:endParaRPr>
          </a:p>
          <a:p>
            <a:pPr eaLnBrk="1" hangingPunct="1">
              <a:defRPr/>
            </a:pPr>
            <a:r>
              <a:rPr lang="tr-TR" altLang="en-US" dirty="0" err="1" smtClean="0">
                <a:effectLst/>
                <a:latin typeface="+mj-lt"/>
              </a:rPr>
              <a:t>Asynchronous</a:t>
            </a:r>
            <a:r>
              <a:rPr lang="tr-TR" altLang="en-US" dirty="0" smtClean="0">
                <a:effectLst/>
                <a:latin typeface="+mj-lt"/>
              </a:rPr>
              <a:t> on-</a:t>
            </a:r>
            <a:r>
              <a:rPr lang="tr-TR" altLang="en-US" dirty="0" err="1" smtClean="0">
                <a:effectLst/>
                <a:latin typeface="+mj-lt"/>
              </a:rPr>
              <a:t>line</a:t>
            </a:r>
            <a:r>
              <a:rPr lang="tr-TR" altLang="en-US" dirty="0" smtClean="0">
                <a:effectLst/>
                <a:latin typeface="+mj-lt"/>
              </a:rPr>
              <a:t> </a:t>
            </a:r>
            <a:r>
              <a:rPr lang="tr-TR" altLang="en-US" dirty="0" err="1" smtClean="0">
                <a:effectLst/>
                <a:latin typeface="+mj-lt"/>
              </a:rPr>
              <a:t>tools</a:t>
            </a:r>
          </a:p>
          <a:p>
            <a:pPr lvl="1" eaLnBrk="1" hangingPunct="1">
              <a:defRPr/>
            </a:pPr>
            <a:r>
              <a:rPr lang="tr-TR" altLang="en-US" dirty="0" err="1" smtClean="0">
                <a:effectLst/>
                <a:latin typeface="+mj-lt"/>
              </a:rPr>
              <a:t>Videos</a:t>
            </a:r>
            <a:endParaRPr lang="tr-TR" altLang="en-US" dirty="0" smtClean="0">
              <a:effectLst/>
              <a:latin typeface="+mj-lt"/>
            </a:endParaRPr>
          </a:p>
          <a:p>
            <a:pPr lvl="1" eaLnBrk="1" hangingPunct="1">
              <a:defRPr/>
            </a:pPr>
            <a:r>
              <a:rPr lang="tr-TR" altLang="en-US" dirty="0" err="1" smtClean="0">
                <a:effectLst/>
                <a:latin typeface="+mj-lt"/>
              </a:rPr>
              <a:t>Discussion</a:t>
            </a:r>
            <a:r>
              <a:rPr lang="tr-TR" altLang="en-US" dirty="0" smtClean="0">
                <a:effectLst/>
                <a:latin typeface="+mj-lt"/>
              </a:rPr>
              <a:t> Forum</a:t>
            </a:r>
          </a:p>
          <a:p>
            <a:pPr lvl="1" eaLnBrk="1" hangingPunct="1">
              <a:defRPr/>
            </a:pPr>
            <a:r>
              <a:rPr lang="tr-TR" altLang="en-US" dirty="0" err="1" smtClean="0">
                <a:effectLst/>
                <a:latin typeface="+mj-lt"/>
              </a:rPr>
              <a:t>Assignments</a:t>
            </a:r>
            <a:endParaRPr lang="tr-TR" altLang="en-US" dirty="0" smtClean="0">
              <a:effectLst/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676400" y="3379788"/>
            <a:ext cx="5791200" cy="1193800"/>
            <a:chOff x="1676400" y="3608388"/>
            <a:chExt cx="5791200" cy="1193800"/>
          </a:xfrm>
        </p:grpSpPr>
        <p:pic>
          <p:nvPicPr>
            <p:cNvPr id="15376" name="Picture 5">
              <a:hlinkClick r:id="rId2"/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8194" y="3619500"/>
              <a:ext cx="1199999" cy="900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7" name="TextBox 6"/>
            <p:cNvSpPr txBox="1">
              <a:spLocks noChangeArrowheads="1"/>
            </p:cNvSpPr>
            <p:nvPr/>
          </p:nvSpPr>
          <p:spPr bwMode="auto">
            <a:xfrm>
              <a:off x="1676400" y="4432683"/>
              <a:ext cx="1905000" cy="369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r>
                <a:rPr lang="tr-TR" altLang="en-US"/>
                <a:t>PowerPoint videos</a:t>
              </a:r>
              <a:endParaRPr lang="en-US" altLang="en-US"/>
            </a:p>
          </p:txBody>
        </p:sp>
        <p:sp>
          <p:nvSpPr>
            <p:cNvPr id="15368" name="Right Arrow 7"/>
            <p:cNvSpPr>
              <a:spLocks noChangeArrowheads="1"/>
            </p:cNvSpPr>
            <p:nvPr/>
          </p:nvSpPr>
          <p:spPr bwMode="auto">
            <a:xfrm>
              <a:off x="4000500" y="3873500"/>
              <a:ext cx="1358900" cy="304800"/>
            </a:xfrm>
            <a:prstGeom prst="rightArrow">
              <a:avLst>
                <a:gd name="adj1" fmla="val 50000"/>
                <a:gd name="adj2" fmla="val 49991"/>
              </a:avLst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562600" y="3608388"/>
              <a:ext cx="1905000" cy="1193800"/>
              <a:chOff x="4216400" y="3608388"/>
              <a:chExt cx="1905000" cy="1193800"/>
            </a:xfrm>
          </p:grpSpPr>
          <p:pic>
            <p:nvPicPr>
              <p:cNvPr id="15369" name="Picture 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24400" y="3608388"/>
                <a:ext cx="928688" cy="900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70" name="TextBox 11"/>
              <p:cNvSpPr txBox="1">
                <a:spLocks noChangeArrowheads="1"/>
              </p:cNvSpPr>
              <p:nvPr/>
            </p:nvSpPr>
            <p:spPr bwMode="auto">
              <a:xfrm>
                <a:off x="4216400" y="4432300"/>
                <a:ext cx="1905000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pPr algn="ctr" eaLnBrk="1" hangingPunct="1"/>
                <a:r>
                  <a:rPr lang="tr-TR" altLang="en-US" dirty="0" err="1"/>
                  <a:t>Homework</a:t>
                </a:r>
                <a:endParaRPr lang="en-US" altLang="en-US" dirty="0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1528763" y="4902200"/>
            <a:ext cx="6086475" cy="1223963"/>
            <a:chOff x="1528763" y="4902200"/>
            <a:chExt cx="6086475" cy="1223963"/>
          </a:xfrm>
        </p:grpSpPr>
        <p:pic>
          <p:nvPicPr>
            <p:cNvPr id="15374" name="Picture 9">
              <a:hlinkClick r:id="rId5"/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2563" y="4902200"/>
              <a:ext cx="1599260" cy="898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5" name="TextBox 14"/>
            <p:cNvSpPr txBox="1">
              <a:spLocks noChangeArrowheads="1"/>
            </p:cNvSpPr>
            <p:nvPr/>
          </p:nvSpPr>
          <p:spPr bwMode="auto">
            <a:xfrm>
              <a:off x="1528763" y="5753956"/>
              <a:ext cx="2236787" cy="369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 eaLnBrk="1" hangingPunct="1"/>
              <a:r>
                <a:rPr lang="tr-TR" altLang="en-US"/>
                <a:t>Public Youtube videos</a:t>
              </a:r>
              <a:endParaRPr lang="en-US" altLang="en-US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5376863" y="4902200"/>
              <a:ext cx="2238375" cy="1223963"/>
              <a:chOff x="4030663" y="4902200"/>
              <a:chExt cx="2238375" cy="1223963"/>
            </a:xfrm>
          </p:grpSpPr>
          <p:pic>
            <p:nvPicPr>
              <p:cNvPr id="15372" name="Picture 1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87888" y="4902200"/>
                <a:ext cx="968375" cy="8985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73" name="TextBox 17"/>
              <p:cNvSpPr txBox="1">
                <a:spLocks noChangeArrowheads="1"/>
              </p:cNvSpPr>
              <p:nvPr/>
            </p:nvSpPr>
            <p:spPr bwMode="auto">
              <a:xfrm>
                <a:off x="4030663" y="5756275"/>
                <a:ext cx="2238375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anose="02020404030301010803" pitchFamily="18" charset="0"/>
                  </a:defRPr>
                </a:lvl9pPr>
              </a:lstStyle>
              <a:p>
                <a:pPr algn="ctr" eaLnBrk="1" hangingPunct="1"/>
                <a:r>
                  <a:rPr lang="tr-TR" altLang="en-US" dirty="0" err="1" smtClean="0"/>
                  <a:t>Discussion</a:t>
                </a:r>
                <a:r>
                  <a:rPr lang="tr-TR" altLang="en-US" dirty="0" smtClean="0"/>
                  <a:t> board</a:t>
                </a:r>
                <a:endParaRPr lang="en-US" altLang="en-US" dirty="0"/>
              </a:p>
            </p:txBody>
          </p:sp>
        </p:grpSp>
        <p:sp>
          <p:nvSpPr>
            <p:cNvPr id="19" name="Right Arrow 7"/>
            <p:cNvSpPr>
              <a:spLocks noChangeArrowheads="1"/>
            </p:cNvSpPr>
            <p:nvPr/>
          </p:nvSpPr>
          <p:spPr bwMode="auto">
            <a:xfrm>
              <a:off x="4000500" y="5143500"/>
              <a:ext cx="1358900" cy="304800"/>
            </a:xfrm>
            <a:prstGeom prst="rightArrow">
              <a:avLst>
                <a:gd name="adj1" fmla="val 50000"/>
                <a:gd name="adj2" fmla="val 49991"/>
              </a:avLst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The 2nd World Conference on Blended Learning 2017</a:t>
            </a:r>
            <a:endParaRPr lang="tr-TR"/>
          </a:p>
        </p:txBody>
      </p:sp>
      <p:sp>
        <p:nvSpPr>
          <p:cNvPr id="143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AB85152-1B3D-424B-9C64-D1DFCCDDEE11}" type="slidenum">
              <a:rPr lang="tr-TR" altLang="en-US" sz="1200">
                <a:latin typeface="Times New Roman" panose="02020603050405020304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tr-TR" altLang="en-US" sz="1200">
              <a:latin typeface="Times New Roman" panose="02020603050405020304" pitchFamily="18" charset="0"/>
            </a:endParaRPr>
          </a:p>
        </p:txBody>
      </p:sp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r-TR" dirty="0" smtClean="0"/>
              <a:t>Preliminary </a:t>
            </a:r>
            <a:r>
              <a:rPr lang="tr-TR" dirty="0" err="1" smtClean="0"/>
              <a:t>Results</a:t>
            </a:r>
            <a:endParaRPr lang="en-US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377814"/>
              </p:ext>
            </p:extLst>
          </p:nvPr>
        </p:nvGraphicFramePr>
        <p:xfrm>
          <a:off x="482602" y="1852045"/>
          <a:ext cx="8229597" cy="3600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665346"/>
                <a:gridCol w="2928116"/>
                <a:gridCol w="636135"/>
              </a:tblGrid>
              <a:tr h="360000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Native speakers of Turkish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j-lt"/>
                        </a:rPr>
                        <a:t>33</a:t>
                      </a:r>
                      <a:endParaRPr lang="en-US" sz="20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Speakers of English as a foreign language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j-lt"/>
                        </a:rPr>
                        <a:t>33</a:t>
                      </a:r>
                      <a:endParaRPr lang="en-US" sz="20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Speakers of other languages as a foreign language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11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 row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Prefers textbooks as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printed material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10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electronic material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7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both, printed and electronic 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16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Took an on-line course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 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28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Average number of online course involved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 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2.8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Took an on-line course out of the university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 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3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Took a blended course before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 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8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8950" y="1198563"/>
            <a:ext cx="4032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Student Profile</a:t>
            </a:r>
            <a:endParaRPr lang="en-US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94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The 2nd World Conference on Blended Learning 2017</a:t>
            </a:r>
            <a:endParaRPr lang="tr-TR"/>
          </a:p>
        </p:txBody>
      </p:sp>
      <p:sp>
        <p:nvSpPr>
          <p:cNvPr id="143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AB85152-1B3D-424B-9C64-D1DFCCDDEE11}" type="slidenum">
              <a:rPr lang="tr-TR" altLang="en-US" sz="1200">
                <a:latin typeface="Times New Roman" panose="02020603050405020304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tr-TR" altLang="en-US" sz="1200">
              <a:latin typeface="Times New Roman" panose="02020603050405020304" pitchFamily="18" charset="0"/>
            </a:endParaRPr>
          </a:p>
        </p:txBody>
      </p:sp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Preliminary Results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8950" y="1135063"/>
            <a:ext cx="4032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Course video access</a:t>
            </a:r>
            <a:endParaRPr lang="en-US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384049"/>
              </p:ext>
            </p:extLst>
          </p:nvPr>
        </p:nvGraphicFramePr>
        <p:xfrm>
          <a:off x="457200" y="1588294"/>
          <a:ext cx="8013700" cy="18288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860800"/>
                <a:gridCol w="1384300"/>
                <a:gridCol w="1384300"/>
                <a:gridCol w="138430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Videos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j-lt"/>
                        </a:rPr>
                        <a:t>Accessing students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j-lt"/>
                        </a:rPr>
                        <a:t>Total access times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Homework submitted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Introduction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40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172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j-lt"/>
                        </a:rPr>
                        <a:t>27</a:t>
                      </a:r>
                      <a:endParaRPr lang="en-US" sz="20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Review of Laplace Transform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34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107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j-lt"/>
                        </a:rPr>
                        <a:t>23</a:t>
                      </a:r>
                      <a:endParaRPr lang="en-US" sz="20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j-lt"/>
                        </a:rPr>
                        <a:t>Math</a:t>
                      </a:r>
                      <a:r>
                        <a:rPr lang="tr-TR" sz="2000" dirty="0" smtClean="0">
                          <a:effectLst/>
                          <a:latin typeface="+mj-lt"/>
                        </a:rPr>
                        <a:t>. </a:t>
                      </a:r>
                      <a:r>
                        <a:rPr lang="en-US" sz="2000" dirty="0" smtClean="0">
                          <a:effectLst/>
                          <a:latin typeface="+mj-lt"/>
                        </a:rPr>
                        <a:t>Models of</a:t>
                      </a:r>
                      <a:r>
                        <a:rPr lang="tr-TR" sz="2000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US" sz="2000" dirty="0" smtClean="0">
                          <a:effectLst/>
                          <a:latin typeface="+mj-lt"/>
                        </a:rPr>
                        <a:t>Dynamic Sys</a:t>
                      </a:r>
                      <a:r>
                        <a:rPr lang="tr-TR" sz="2000" dirty="0" err="1" smtClean="0">
                          <a:effectLst/>
                          <a:latin typeface="+mj-lt"/>
                        </a:rPr>
                        <a:t>tems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29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81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20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Transient Response Analysis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j-lt"/>
                        </a:rPr>
                        <a:t>2</a:t>
                      </a:r>
                      <a:r>
                        <a:rPr lang="tr-TR" sz="2000" dirty="0" smtClean="0">
                          <a:effectLst/>
                          <a:latin typeface="+mj-lt"/>
                        </a:rPr>
                        <a:t>5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j-lt"/>
                        </a:rPr>
                        <a:t>4</a:t>
                      </a:r>
                      <a:r>
                        <a:rPr lang="tr-TR" sz="2000" dirty="0" smtClean="0">
                          <a:effectLst/>
                          <a:latin typeface="+mj-lt"/>
                        </a:rPr>
                        <a:t>7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2000" dirty="0" smtClean="0">
                          <a:effectLst/>
                          <a:latin typeface="+mj-lt"/>
                        </a:rPr>
                        <a:t>13</a:t>
                      </a:r>
                      <a:r>
                        <a:rPr lang="en-US" sz="2000" dirty="0">
                          <a:effectLst/>
                          <a:latin typeface="+mj-lt"/>
                        </a:rPr>
                        <a:t> 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031367"/>
              </p:ext>
            </p:extLst>
          </p:nvPr>
        </p:nvGraphicFramePr>
        <p:xfrm>
          <a:off x="457200" y="4356894"/>
          <a:ext cx="8013700" cy="1524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898900"/>
                <a:gridCol w="1473200"/>
                <a:gridCol w="1270000"/>
                <a:gridCol w="137160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Thread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Contributing students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Student posts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Instructor posts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Trajectory </a:t>
                      </a:r>
                      <a:r>
                        <a:rPr lang="tr-TR" sz="2000" dirty="0" smtClean="0">
                          <a:effectLst/>
                          <a:latin typeface="+mj-lt"/>
                        </a:rPr>
                        <a:t>P</a:t>
                      </a:r>
                      <a:r>
                        <a:rPr lang="en-US" sz="2000" dirty="0" err="1" smtClean="0">
                          <a:effectLst/>
                          <a:latin typeface="+mj-lt"/>
                        </a:rPr>
                        <a:t>lanning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24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32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29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Solving </a:t>
                      </a:r>
                      <a:r>
                        <a:rPr lang="tr-TR" sz="2000" dirty="0" smtClean="0">
                          <a:effectLst/>
                          <a:latin typeface="+mj-lt"/>
                        </a:rPr>
                        <a:t>D</a:t>
                      </a:r>
                      <a:r>
                        <a:rPr lang="en-US" sz="2000" dirty="0" err="1" smtClean="0">
                          <a:effectLst/>
                          <a:latin typeface="+mj-lt"/>
                        </a:rPr>
                        <a:t>ifferential</a:t>
                      </a:r>
                      <a:r>
                        <a:rPr lang="en-US" sz="200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tr-TR" sz="2000" dirty="0" smtClean="0">
                          <a:effectLst/>
                          <a:latin typeface="+mj-lt"/>
                        </a:rPr>
                        <a:t>E</a:t>
                      </a:r>
                      <a:r>
                        <a:rPr lang="en-US" sz="2000" dirty="0" err="1" smtClean="0">
                          <a:effectLst/>
                          <a:latin typeface="+mj-lt"/>
                        </a:rPr>
                        <a:t>quations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j-lt"/>
                        </a:rPr>
                        <a:t>22</a:t>
                      </a:r>
                      <a:endParaRPr lang="en-US" sz="20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27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16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Suspension </a:t>
                      </a:r>
                      <a:r>
                        <a:rPr lang="tr-TR" sz="2000" dirty="0" smtClean="0">
                          <a:effectLst/>
                          <a:latin typeface="+mj-lt"/>
                        </a:rPr>
                        <a:t>S</a:t>
                      </a:r>
                      <a:r>
                        <a:rPr lang="en-US" sz="2000" dirty="0" err="1" smtClean="0">
                          <a:effectLst/>
                          <a:latin typeface="+mj-lt"/>
                        </a:rPr>
                        <a:t>ystems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j-lt"/>
                        </a:rPr>
                        <a:t>8</a:t>
                      </a:r>
                      <a:endParaRPr lang="en-US" sz="20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j-lt"/>
                        </a:rPr>
                        <a:t>8</a:t>
                      </a:r>
                      <a:endParaRPr lang="en-US" sz="20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9</a:t>
                      </a:r>
                      <a:endParaRPr lang="en-US" sz="20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88950" y="3903663"/>
            <a:ext cx="4032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board posts</a:t>
            </a:r>
            <a:endParaRPr lang="en-US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49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The 2nd World Conference on Blended Learning 2017</a:t>
            </a:r>
            <a:endParaRPr lang="tr-TR"/>
          </a:p>
        </p:txBody>
      </p:sp>
      <p:sp>
        <p:nvSpPr>
          <p:cNvPr id="143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AB85152-1B3D-424B-9C64-D1DFCCDDEE11}" type="slidenum">
              <a:rPr lang="tr-TR" altLang="en-US" sz="1200">
                <a:latin typeface="Times New Roman" panose="02020603050405020304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tr-TR" altLang="en-US" sz="1200">
              <a:latin typeface="Times New Roman" panose="02020603050405020304" pitchFamily="18" charset="0"/>
            </a:endParaRPr>
          </a:p>
        </p:txBody>
      </p:sp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r-TR" dirty="0" smtClean="0"/>
              <a:t>Preliminary </a:t>
            </a:r>
            <a:r>
              <a:rPr lang="tr-TR" dirty="0" err="1" smtClean="0"/>
              <a:t>Results</a:t>
            </a:r>
            <a:endParaRPr lang="en-US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57200" y="1252538"/>
            <a:ext cx="8229600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tr-TR" altLang="en-US" b="1" kern="0" dirty="0" smtClean="0">
                <a:effectLst/>
                <a:latin typeface="+mj-lt"/>
              </a:rPr>
              <a:t>Student </a:t>
            </a:r>
            <a:r>
              <a:rPr lang="tr-TR" altLang="en-US" b="1" kern="0" dirty="0" err="1" smtClean="0">
                <a:effectLst/>
                <a:latin typeface="+mj-lt"/>
              </a:rPr>
              <a:t>Reflections</a:t>
            </a:r>
            <a:endParaRPr lang="tr-TR" altLang="en-US" b="1" kern="0" dirty="0" smtClean="0">
              <a:effectLst/>
              <a:latin typeface="+mj-lt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tr-TR" altLang="en-US" b="1" kern="0" dirty="0" err="1" smtClean="0">
              <a:effectLst/>
              <a:latin typeface="+mj-lt"/>
            </a:endParaRPr>
          </a:p>
          <a:p>
            <a:r>
              <a:rPr lang="en-US" dirty="0">
                <a:effectLst/>
                <a:latin typeface="+mj-lt"/>
              </a:rPr>
              <a:t>“I find the videos very useful. I use them while preparing for the exam.” (Student A)</a:t>
            </a:r>
          </a:p>
          <a:p>
            <a:r>
              <a:rPr lang="en-US" dirty="0">
                <a:effectLst/>
                <a:latin typeface="+mj-lt"/>
              </a:rPr>
              <a:t>“We can wind and rewind the sections we want to listen to over and over again.” (Student B)</a:t>
            </a:r>
          </a:p>
          <a:p>
            <a:r>
              <a:rPr lang="en-US" dirty="0">
                <a:effectLst/>
                <a:latin typeface="+mj-lt"/>
              </a:rPr>
              <a:t>“We can listen to the lectures that we missed thanks to the videos in the Blackboard Learn platform.” (Student C).</a:t>
            </a:r>
          </a:p>
        </p:txBody>
      </p:sp>
    </p:spTree>
    <p:extLst>
      <p:ext uri="{BB962C8B-B14F-4D97-AF65-F5344CB8AC3E}">
        <p14:creationId xmlns:p14="http://schemas.microsoft.com/office/powerpoint/2010/main" val="3814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theme/theme1.xml><?xml version="1.0" encoding="utf-8"?>
<a:theme xmlns:a="http://schemas.openxmlformats.org/drawingml/2006/main" name="1_Stream">
  <a:themeElements>
    <a:clrScheme name="1_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1_Stream">
      <a:majorFont>
        <a:latin typeface="Times New Roman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r-T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r-T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1995</TotalTime>
  <Words>569</Words>
  <Application>Microsoft Office PowerPoint</Application>
  <PresentationFormat>On-screen Show (4:3)</PresentationFormat>
  <Paragraphs>169</Paragraphs>
  <Slides>10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Times New Roman</vt:lpstr>
      <vt:lpstr>Courier New</vt:lpstr>
      <vt:lpstr>Wingdings</vt:lpstr>
      <vt:lpstr>Garamond</vt:lpstr>
      <vt:lpstr>Arial</vt:lpstr>
      <vt:lpstr>1_Stream</vt:lpstr>
      <vt:lpstr>Equation</vt:lpstr>
      <vt:lpstr>Blending On-Line Tools in Engineering Courses</vt:lpstr>
      <vt:lpstr>Outline</vt:lpstr>
      <vt:lpstr>PowerPoint Presentation</vt:lpstr>
      <vt:lpstr>Context of Study</vt:lpstr>
      <vt:lpstr>Context of Study</vt:lpstr>
      <vt:lpstr>Current Mode of Teaching</vt:lpstr>
      <vt:lpstr>Preliminary Results</vt:lpstr>
      <vt:lpstr>Preliminary Results</vt:lpstr>
      <vt:lpstr>Preliminary Results</vt:lpstr>
      <vt:lpstr>Conclusions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Blending On-Line Tools_x000b_in Engineering Courses</dc:title>
  <dc:creator>Feza Kerestecioglu</dc:creator>
  <cp:lastModifiedBy>Feza Kerestecioglu</cp:lastModifiedBy>
  <cp:revision>70</cp:revision>
  <dcterms:created xsi:type="dcterms:W3CDTF">2008-03-06T13:11:01Z</dcterms:created>
  <dcterms:modified xsi:type="dcterms:W3CDTF">2017-04-25T21:32:29Z</dcterms:modified>
</cp:coreProperties>
</file>